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2794238" cy="30267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3" userDrawn="1">
          <p15:clr>
            <a:srgbClr val="A4A3A4"/>
          </p15:clr>
        </p15:guide>
        <p15:guide id="2" pos="134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6988" autoAdjust="0"/>
    <p:restoredTop sz="94660"/>
  </p:normalViewPr>
  <p:slideViewPr>
    <p:cSldViewPr snapToGrid="0" showGuides="1">
      <p:cViewPr varScale="1">
        <p:scale>
          <a:sx n="31" d="100"/>
          <a:sy n="31" d="100"/>
        </p:scale>
        <p:origin x="321" y="-18"/>
      </p:cViewPr>
      <p:guideLst>
        <p:guide orient="horz" pos="9533"/>
        <p:guide pos="134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9568" y="4953466"/>
            <a:ext cx="36375102" cy="10537496"/>
          </a:xfrm>
        </p:spPr>
        <p:txBody>
          <a:bodyPr anchor="b"/>
          <a:lstStyle>
            <a:lvl1pPr algn="ctr">
              <a:defRPr sz="2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49280" y="15897328"/>
            <a:ext cx="32095679" cy="7307583"/>
          </a:xfrm>
        </p:spPr>
        <p:txBody>
          <a:bodyPr/>
          <a:lstStyle>
            <a:lvl1pPr marL="0" indent="0" algn="ctr">
              <a:buNone/>
              <a:defRPr sz="10592"/>
            </a:lvl1pPr>
            <a:lvl2pPr marL="2017806" indent="0" algn="ctr">
              <a:buNone/>
              <a:defRPr sz="8827"/>
            </a:lvl2pPr>
            <a:lvl3pPr marL="4035613" indent="0" algn="ctr">
              <a:buNone/>
              <a:defRPr sz="7944"/>
            </a:lvl3pPr>
            <a:lvl4pPr marL="6053419" indent="0" algn="ctr">
              <a:buNone/>
              <a:defRPr sz="7061"/>
            </a:lvl4pPr>
            <a:lvl5pPr marL="8071226" indent="0" algn="ctr">
              <a:buNone/>
              <a:defRPr sz="7061"/>
            </a:lvl5pPr>
            <a:lvl6pPr marL="10089032" indent="0" algn="ctr">
              <a:buNone/>
              <a:defRPr sz="7061"/>
            </a:lvl6pPr>
            <a:lvl7pPr marL="12106839" indent="0" algn="ctr">
              <a:buNone/>
              <a:defRPr sz="7061"/>
            </a:lvl7pPr>
            <a:lvl8pPr marL="14124645" indent="0" algn="ctr">
              <a:buNone/>
              <a:defRPr sz="7061"/>
            </a:lvl8pPr>
            <a:lvl9pPr marL="16142452" indent="0" algn="ctr">
              <a:buNone/>
              <a:defRPr sz="706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10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54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24629" y="1611452"/>
            <a:ext cx="9227508" cy="25650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106" y="1611452"/>
            <a:ext cx="27147595" cy="25650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81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730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9818" y="7545809"/>
            <a:ext cx="36910030" cy="12590343"/>
          </a:xfrm>
        </p:spPr>
        <p:txBody>
          <a:bodyPr anchor="b"/>
          <a:lstStyle>
            <a:lvl1pPr>
              <a:defRPr sz="2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9818" y="20255262"/>
            <a:ext cx="36910030" cy="6620964"/>
          </a:xfrm>
        </p:spPr>
        <p:txBody>
          <a:bodyPr/>
          <a:lstStyle>
            <a:lvl1pPr marL="0" indent="0">
              <a:buNone/>
              <a:defRPr sz="10592">
                <a:solidFill>
                  <a:schemeClr val="tx1"/>
                </a:solidFill>
              </a:defRPr>
            </a:lvl1pPr>
            <a:lvl2pPr marL="2017806" indent="0">
              <a:buNone/>
              <a:defRPr sz="8827">
                <a:solidFill>
                  <a:schemeClr val="tx1">
                    <a:tint val="75000"/>
                  </a:schemeClr>
                </a:solidFill>
              </a:defRPr>
            </a:lvl2pPr>
            <a:lvl3pPr marL="4035613" indent="0">
              <a:buNone/>
              <a:defRPr sz="7944">
                <a:solidFill>
                  <a:schemeClr val="tx1">
                    <a:tint val="75000"/>
                  </a:schemeClr>
                </a:solidFill>
              </a:defRPr>
            </a:lvl3pPr>
            <a:lvl4pPr marL="6053419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4pPr>
            <a:lvl5pPr marL="8071226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5pPr>
            <a:lvl6pPr marL="10089032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6pPr>
            <a:lvl7pPr marL="12106839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7pPr>
            <a:lvl8pPr marL="14124645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8pPr>
            <a:lvl9pPr marL="16142452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78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104" y="8057261"/>
            <a:ext cx="18187551" cy="192043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4583" y="8057261"/>
            <a:ext cx="18187551" cy="192043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601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1611459"/>
            <a:ext cx="36910030" cy="58502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682" y="7419688"/>
            <a:ext cx="18103966" cy="3636275"/>
          </a:xfrm>
        </p:spPr>
        <p:txBody>
          <a:bodyPr anchor="b"/>
          <a:lstStyle>
            <a:lvl1pPr marL="0" indent="0">
              <a:buNone/>
              <a:defRPr sz="10592" b="1"/>
            </a:lvl1pPr>
            <a:lvl2pPr marL="2017806" indent="0">
              <a:buNone/>
              <a:defRPr sz="8827" b="1"/>
            </a:lvl2pPr>
            <a:lvl3pPr marL="4035613" indent="0">
              <a:buNone/>
              <a:defRPr sz="7944" b="1"/>
            </a:lvl3pPr>
            <a:lvl4pPr marL="6053419" indent="0">
              <a:buNone/>
              <a:defRPr sz="7061" b="1"/>
            </a:lvl4pPr>
            <a:lvl5pPr marL="8071226" indent="0">
              <a:buNone/>
              <a:defRPr sz="7061" b="1"/>
            </a:lvl5pPr>
            <a:lvl6pPr marL="10089032" indent="0">
              <a:buNone/>
              <a:defRPr sz="7061" b="1"/>
            </a:lvl6pPr>
            <a:lvl7pPr marL="12106839" indent="0">
              <a:buNone/>
              <a:defRPr sz="7061" b="1"/>
            </a:lvl7pPr>
            <a:lvl8pPr marL="14124645" indent="0">
              <a:buNone/>
              <a:defRPr sz="7061" b="1"/>
            </a:lvl8pPr>
            <a:lvl9pPr marL="16142452" indent="0">
              <a:buNone/>
              <a:defRPr sz="706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7682" y="11055963"/>
            <a:ext cx="18103966" cy="162616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4585" y="7419688"/>
            <a:ext cx="18193125" cy="3636275"/>
          </a:xfrm>
        </p:spPr>
        <p:txBody>
          <a:bodyPr anchor="b"/>
          <a:lstStyle>
            <a:lvl1pPr marL="0" indent="0">
              <a:buNone/>
              <a:defRPr sz="10592" b="1"/>
            </a:lvl1pPr>
            <a:lvl2pPr marL="2017806" indent="0">
              <a:buNone/>
              <a:defRPr sz="8827" b="1"/>
            </a:lvl2pPr>
            <a:lvl3pPr marL="4035613" indent="0">
              <a:buNone/>
              <a:defRPr sz="7944" b="1"/>
            </a:lvl3pPr>
            <a:lvl4pPr marL="6053419" indent="0">
              <a:buNone/>
              <a:defRPr sz="7061" b="1"/>
            </a:lvl4pPr>
            <a:lvl5pPr marL="8071226" indent="0">
              <a:buNone/>
              <a:defRPr sz="7061" b="1"/>
            </a:lvl5pPr>
            <a:lvl6pPr marL="10089032" indent="0">
              <a:buNone/>
              <a:defRPr sz="7061" b="1"/>
            </a:lvl6pPr>
            <a:lvl7pPr marL="12106839" indent="0">
              <a:buNone/>
              <a:defRPr sz="7061" b="1"/>
            </a:lvl7pPr>
            <a:lvl8pPr marL="14124645" indent="0">
              <a:buNone/>
              <a:defRPr sz="7061" b="1"/>
            </a:lvl8pPr>
            <a:lvl9pPr marL="16142452" indent="0">
              <a:buNone/>
              <a:defRPr sz="706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4585" y="11055963"/>
            <a:ext cx="18193125" cy="162616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549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1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91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2017818"/>
            <a:ext cx="13802256" cy="7062364"/>
          </a:xfrm>
        </p:spPr>
        <p:txBody>
          <a:bodyPr anchor="b"/>
          <a:lstStyle>
            <a:lvl1pPr>
              <a:defRPr sz="141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3125" y="4357934"/>
            <a:ext cx="21664583" cy="21509383"/>
          </a:xfrm>
        </p:spPr>
        <p:txBody>
          <a:bodyPr/>
          <a:lstStyle>
            <a:lvl1pPr>
              <a:defRPr sz="14123"/>
            </a:lvl1pPr>
            <a:lvl2pPr>
              <a:defRPr sz="12358"/>
            </a:lvl2pPr>
            <a:lvl3pPr>
              <a:defRPr sz="10592"/>
            </a:lvl3pPr>
            <a:lvl4pPr>
              <a:defRPr sz="8827"/>
            </a:lvl4pPr>
            <a:lvl5pPr>
              <a:defRPr sz="8827"/>
            </a:lvl5pPr>
            <a:lvl6pPr>
              <a:defRPr sz="8827"/>
            </a:lvl6pPr>
            <a:lvl7pPr>
              <a:defRPr sz="8827"/>
            </a:lvl7pPr>
            <a:lvl8pPr>
              <a:defRPr sz="8827"/>
            </a:lvl8pPr>
            <a:lvl9pPr>
              <a:defRPr sz="882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7678" y="9080183"/>
            <a:ext cx="13802256" cy="16822161"/>
          </a:xfrm>
        </p:spPr>
        <p:txBody>
          <a:bodyPr/>
          <a:lstStyle>
            <a:lvl1pPr marL="0" indent="0">
              <a:buNone/>
              <a:defRPr sz="7061"/>
            </a:lvl1pPr>
            <a:lvl2pPr marL="2017806" indent="0">
              <a:buNone/>
              <a:defRPr sz="6179"/>
            </a:lvl2pPr>
            <a:lvl3pPr marL="4035613" indent="0">
              <a:buNone/>
              <a:defRPr sz="5296"/>
            </a:lvl3pPr>
            <a:lvl4pPr marL="6053419" indent="0">
              <a:buNone/>
              <a:defRPr sz="4413"/>
            </a:lvl4pPr>
            <a:lvl5pPr marL="8071226" indent="0">
              <a:buNone/>
              <a:defRPr sz="4413"/>
            </a:lvl5pPr>
            <a:lvl6pPr marL="10089032" indent="0">
              <a:buNone/>
              <a:defRPr sz="4413"/>
            </a:lvl6pPr>
            <a:lvl7pPr marL="12106839" indent="0">
              <a:buNone/>
              <a:defRPr sz="4413"/>
            </a:lvl7pPr>
            <a:lvl8pPr marL="14124645" indent="0">
              <a:buNone/>
              <a:defRPr sz="4413"/>
            </a:lvl8pPr>
            <a:lvl9pPr marL="16142452" indent="0">
              <a:buNone/>
              <a:defRPr sz="441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454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2017818"/>
            <a:ext cx="13802256" cy="7062364"/>
          </a:xfrm>
        </p:spPr>
        <p:txBody>
          <a:bodyPr anchor="b"/>
          <a:lstStyle>
            <a:lvl1pPr>
              <a:defRPr sz="141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3125" y="4357934"/>
            <a:ext cx="21664583" cy="21509383"/>
          </a:xfrm>
        </p:spPr>
        <p:txBody>
          <a:bodyPr anchor="t"/>
          <a:lstStyle>
            <a:lvl1pPr marL="0" indent="0">
              <a:buNone/>
              <a:defRPr sz="14123"/>
            </a:lvl1pPr>
            <a:lvl2pPr marL="2017806" indent="0">
              <a:buNone/>
              <a:defRPr sz="12358"/>
            </a:lvl2pPr>
            <a:lvl3pPr marL="4035613" indent="0">
              <a:buNone/>
              <a:defRPr sz="10592"/>
            </a:lvl3pPr>
            <a:lvl4pPr marL="6053419" indent="0">
              <a:buNone/>
              <a:defRPr sz="8827"/>
            </a:lvl4pPr>
            <a:lvl5pPr marL="8071226" indent="0">
              <a:buNone/>
              <a:defRPr sz="8827"/>
            </a:lvl5pPr>
            <a:lvl6pPr marL="10089032" indent="0">
              <a:buNone/>
              <a:defRPr sz="8827"/>
            </a:lvl6pPr>
            <a:lvl7pPr marL="12106839" indent="0">
              <a:buNone/>
              <a:defRPr sz="8827"/>
            </a:lvl7pPr>
            <a:lvl8pPr marL="14124645" indent="0">
              <a:buNone/>
              <a:defRPr sz="8827"/>
            </a:lvl8pPr>
            <a:lvl9pPr marL="16142452" indent="0">
              <a:buNone/>
              <a:defRPr sz="882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7678" y="9080183"/>
            <a:ext cx="13802256" cy="16822161"/>
          </a:xfrm>
        </p:spPr>
        <p:txBody>
          <a:bodyPr/>
          <a:lstStyle>
            <a:lvl1pPr marL="0" indent="0">
              <a:buNone/>
              <a:defRPr sz="7061"/>
            </a:lvl1pPr>
            <a:lvl2pPr marL="2017806" indent="0">
              <a:buNone/>
              <a:defRPr sz="6179"/>
            </a:lvl2pPr>
            <a:lvl3pPr marL="4035613" indent="0">
              <a:buNone/>
              <a:defRPr sz="5296"/>
            </a:lvl3pPr>
            <a:lvl4pPr marL="6053419" indent="0">
              <a:buNone/>
              <a:defRPr sz="4413"/>
            </a:lvl4pPr>
            <a:lvl5pPr marL="8071226" indent="0">
              <a:buNone/>
              <a:defRPr sz="4413"/>
            </a:lvl5pPr>
            <a:lvl6pPr marL="10089032" indent="0">
              <a:buNone/>
              <a:defRPr sz="4413"/>
            </a:lvl6pPr>
            <a:lvl7pPr marL="12106839" indent="0">
              <a:buNone/>
              <a:defRPr sz="4413"/>
            </a:lvl7pPr>
            <a:lvl8pPr marL="14124645" indent="0">
              <a:buNone/>
              <a:defRPr sz="4413"/>
            </a:lvl8pPr>
            <a:lvl9pPr marL="16142452" indent="0">
              <a:buNone/>
              <a:defRPr sz="441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134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104" y="1611459"/>
            <a:ext cx="36910030" cy="5850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104" y="8057261"/>
            <a:ext cx="36910030" cy="192043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104" y="28053287"/>
            <a:ext cx="9628704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61467-3BD4-4958-892A-079F5B67B224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5592" y="28053287"/>
            <a:ext cx="14443055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23430" y="28053287"/>
            <a:ext cx="9628704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9AA52-A7FE-47D2-A4F8-305375659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97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5613" rtl="0" eaLnBrk="1" latinLnBrk="0" hangingPunct="1">
        <a:lnSpc>
          <a:spcPct val="90000"/>
        </a:lnSpc>
        <a:spcBef>
          <a:spcPct val="0"/>
        </a:spcBef>
        <a:buNone/>
        <a:defRPr sz="194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8903" indent="-1008903" algn="l" defTabSz="4035613" rtl="0" eaLnBrk="1" latinLnBrk="0" hangingPunct="1">
        <a:lnSpc>
          <a:spcPct val="90000"/>
        </a:lnSpc>
        <a:spcBef>
          <a:spcPts val="4413"/>
        </a:spcBef>
        <a:buFont typeface="Arial" panose="020B0604020202020204" pitchFamily="34" charset="0"/>
        <a:buChar char="•"/>
        <a:defRPr sz="12358" kern="1200">
          <a:solidFill>
            <a:schemeClr val="tx1"/>
          </a:solidFill>
          <a:latin typeface="+mn-lt"/>
          <a:ea typeface="+mn-ea"/>
          <a:cs typeface="+mn-cs"/>
        </a:defRPr>
      </a:lvl1pPr>
      <a:lvl2pPr marL="3026710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2" kern="1200">
          <a:solidFill>
            <a:schemeClr val="tx1"/>
          </a:solidFill>
          <a:latin typeface="+mn-lt"/>
          <a:ea typeface="+mn-ea"/>
          <a:cs typeface="+mn-cs"/>
        </a:defRPr>
      </a:lvl2pPr>
      <a:lvl3pPr marL="5044516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7" kern="1200">
          <a:solidFill>
            <a:schemeClr val="tx1"/>
          </a:solidFill>
          <a:latin typeface="+mn-lt"/>
          <a:ea typeface="+mn-ea"/>
          <a:cs typeface="+mn-cs"/>
        </a:defRPr>
      </a:lvl3pPr>
      <a:lvl4pPr marL="7062323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4pPr>
      <a:lvl5pPr marL="9080129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5pPr>
      <a:lvl6pPr marL="11097936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6pPr>
      <a:lvl7pPr marL="13115742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7pPr>
      <a:lvl8pPr marL="15133549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8pPr>
      <a:lvl9pPr marL="17151355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1pPr>
      <a:lvl2pPr marL="2017806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2pPr>
      <a:lvl3pPr marL="4035613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3pPr>
      <a:lvl4pPr marL="6053419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4pPr>
      <a:lvl5pPr marL="8071226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5pPr>
      <a:lvl6pPr marL="10089032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6pPr>
      <a:lvl7pPr marL="12106839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7pPr>
      <a:lvl8pPr marL="14124645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8pPr>
      <a:lvl9pPr marL="16142452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://bit.ly/scaling-down-2020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://scaledml.org/2020/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53D7B-70EB-4862-B546-6138008A8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3873" y="1116477"/>
            <a:ext cx="34469845" cy="386012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4200" b="1" dirty="0"/>
              <a:t>Scaling Down – Squaring Deep Neural Networks for interpretability and lightweight deployment</a:t>
            </a:r>
            <a:br>
              <a:rPr lang="en-US" dirty="0"/>
            </a:br>
            <a:r>
              <a:rPr lang="en-US" sz="7200" dirty="0"/>
              <a:t>Oliver Zeigermann, </a:t>
            </a:r>
            <a:br>
              <a:rPr lang="en-US" sz="7200" dirty="0"/>
            </a:br>
            <a:r>
              <a:rPr lang="en-US" sz="7200" dirty="0">
                <a:hlinkClick r:id="rId2"/>
              </a:rPr>
              <a:t>http://scaledml.org/2020/</a:t>
            </a:r>
            <a:r>
              <a:rPr lang="en-US" sz="7200" dirty="0"/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ACBFDA-8CF8-467A-9F25-E633B1AD7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762173" y="4180114"/>
            <a:ext cx="12926303" cy="242320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b="1" dirty="0"/>
              <a:t>Decision Trees can be tuned for</a:t>
            </a:r>
          </a:p>
          <a:p>
            <a:pPr marL="0" indent="0" algn="ctr">
              <a:buNone/>
            </a:pPr>
            <a:r>
              <a:rPr lang="en-US" sz="4800" b="1" dirty="0"/>
              <a:t>accuracy: </a:t>
            </a:r>
            <a:r>
              <a:rPr lang="en-US" sz="4800" i="1" dirty="0"/>
              <a:t>same score as teacher, but depth of 12</a:t>
            </a:r>
          </a:p>
          <a:p>
            <a:pPr marL="0" indent="0" algn="ctr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3200" i="1" dirty="0"/>
          </a:p>
          <a:p>
            <a:pPr marL="0" indent="0">
              <a:buNone/>
            </a:pPr>
            <a:endParaRPr lang="en-US" sz="3200" i="1" dirty="0"/>
          </a:p>
          <a:p>
            <a:pPr marL="0" indent="0" algn="ctr">
              <a:buNone/>
            </a:pPr>
            <a:r>
              <a:rPr lang="en-US" sz="4800" b="1" dirty="0"/>
              <a:t>interpretability: </a:t>
            </a:r>
            <a:r>
              <a:rPr lang="en-US" sz="4800" i="1" dirty="0"/>
              <a:t>62%, 6 leaf nodes, depth of 3</a:t>
            </a:r>
          </a:p>
          <a:p>
            <a:pPr marL="0" indent="0" algn="ctr">
              <a:buNone/>
            </a:pPr>
            <a:endParaRPr lang="en-US" sz="4800" i="1" dirty="0"/>
          </a:p>
          <a:p>
            <a:pPr marL="0" indent="0" algn="ctr">
              <a:buNone/>
            </a:pPr>
            <a:endParaRPr lang="en-US" sz="4800" i="1" dirty="0"/>
          </a:p>
          <a:p>
            <a:pPr marL="0" indent="0" algn="ctr">
              <a:buNone/>
            </a:pPr>
            <a:endParaRPr lang="en-US" sz="3200" i="1" dirty="0"/>
          </a:p>
          <a:p>
            <a:pPr marL="0" indent="0" algn="ctr">
              <a:buNone/>
            </a:pPr>
            <a:endParaRPr lang="en-US" sz="3200" i="1" dirty="0"/>
          </a:p>
          <a:p>
            <a:pPr marL="0" indent="0" algn="ctr">
              <a:buNone/>
            </a:pPr>
            <a:endParaRPr lang="en-US" sz="4800" i="1" dirty="0"/>
          </a:p>
          <a:p>
            <a:pPr marL="0" indent="0" algn="ctr">
              <a:buNone/>
            </a:pPr>
            <a:r>
              <a:rPr lang="en-US" sz="4800" b="1" i="1" dirty="0"/>
              <a:t>Sample prediction path (kudos to </a:t>
            </a:r>
            <a:r>
              <a:rPr lang="en-US" sz="4800" b="1" i="1" dirty="0" err="1"/>
              <a:t>dtreeviz</a:t>
            </a:r>
            <a:r>
              <a:rPr lang="en-US" sz="4800" b="1" i="1" dirty="0"/>
              <a:t>)</a:t>
            </a:r>
          </a:p>
          <a:p>
            <a:pPr marL="0" indent="0" algn="ctr">
              <a:buNone/>
            </a:pPr>
            <a:endParaRPr lang="en-CH" sz="7200" b="1" dirty="0"/>
          </a:p>
          <a:p>
            <a:pPr marL="0" indent="0" algn="ctr">
              <a:buNone/>
            </a:pPr>
            <a:endParaRPr lang="en-CH" sz="7200" b="1" dirty="0"/>
          </a:p>
          <a:p>
            <a:pPr marL="0" indent="0" algn="ctr">
              <a:buNone/>
            </a:pPr>
            <a:endParaRPr lang="en-CH" sz="7200" b="1" dirty="0"/>
          </a:p>
          <a:p>
            <a:pPr marL="0" indent="0" algn="ctr">
              <a:buNone/>
            </a:pPr>
            <a:endParaRPr lang="en-CH" sz="6600" b="1" dirty="0"/>
          </a:p>
          <a:p>
            <a:pPr marL="0" indent="0" algn="ctr">
              <a:buNone/>
            </a:pPr>
            <a:endParaRPr lang="en-CH" sz="3200" b="1" dirty="0"/>
          </a:p>
          <a:p>
            <a:pPr marL="0" indent="0">
              <a:buNone/>
            </a:pPr>
            <a:endParaRPr lang="en-US" sz="1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0964A5BE-E045-481B-A631-898E161CFF13}"/>
              </a:ext>
            </a:extLst>
          </p:cNvPr>
          <p:cNvSpPr txBox="1">
            <a:spLocks/>
          </p:cNvSpPr>
          <p:nvPr/>
        </p:nvSpPr>
        <p:spPr>
          <a:xfrm>
            <a:off x="14775687" y="5354503"/>
            <a:ext cx="12769304" cy="218162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008903" indent="-1008903" algn="l" defTabSz="4035613" rtl="0" eaLnBrk="1" latinLnBrk="0" hangingPunct="1">
              <a:lnSpc>
                <a:spcPct val="90000"/>
              </a:lnSpc>
              <a:spcBef>
                <a:spcPts val="4413"/>
              </a:spcBef>
              <a:buFont typeface="Arial" panose="020B0604020202020204" pitchFamily="34" charset="0"/>
              <a:buChar char="•"/>
              <a:defRPr sz="123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6710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451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2323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012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9793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5742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354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1355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4800" dirty="0"/>
          </a:p>
        </p:txBody>
      </p:sp>
      <p:sp>
        <p:nvSpPr>
          <p:cNvPr id="86" name="Title 1">
            <a:extLst>
              <a:ext uri="{FF2B5EF4-FFF2-40B4-BE49-F238E27FC236}">
                <a16:creationId xmlns:a16="http://schemas.microsoft.com/office/drawing/2014/main" id="{5AB9A536-1E31-4C0C-899F-E92EFB953B4C}"/>
              </a:ext>
            </a:extLst>
          </p:cNvPr>
          <p:cNvSpPr txBox="1">
            <a:spLocks/>
          </p:cNvSpPr>
          <p:nvPr/>
        </p:nvSpPr>
        <p:spPr>
          <a:xfrm>
            <a:off x="2659990" y="28102670"/>
            <a:ext cx="36910030" cy="2604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0356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1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8000" dirty="0"/>
              <a:t>Notebook: </a:t>
            </a:r>
            <a:r>
              <a:rPr lang="de-DE" sz="8000" dirty="0">
                <a:hlinkClick r:id="rId3"/>
              </a:rPr>
              <a:t>http://bit.ly/scaling-down-2020</a:t>
            </a:r>
            <a:r>
              <a:rPr lang="de-DE" sz="8000" dirty="0"/>
              <a:t> </a:t>
            </a:r>
            <a:endParaRPr lang="en-US" sz="8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73696-01F9-4AB6-A4D2-D5911DBD354C}"/>
              </a:ext>
            </a:extLst>
          </p:cNvPr>
          <p:cNvSpPr txBox="1"/>
          <p:nvPr/>
        </p:nvSpPr>
        <p:spPr>
          <a:xfrm>
            <a:off x="20522259" y="1475169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45B9EDC0-1652-4481-8A74-2100EE178472}"/>
              </a:ext>
            </a:extLst>
          </p:cNvPr>
          <p:cNvSpPr txBox="1">
            <a:spLocks/>
          </p:cNvSpPr>
          <p:nvPr/>
        </p:nvSpPr>
        <p:spPr>
          <a:xfrm>
            <a:off x="1105761" y="4029559"/>
            <a:ext cx="13043252" cy="24807761"/>
          </a:xfrm>
          <a:prstGeom prst="rect">
            <a:avLst/>
          </a:prstGeom>
          <a:ln>
            <a:noFill/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1008903" indent="-1008903" algn="l" defTabSz="4035613" rtl="0" eaLnBrk="1" latinLnBrk="0" hangingPunct="1">
              <a:lnSpc>
                <a:spcPct val="90000"/>
              </a:lnSpc>
              <a:spcBef>
                <a:spcPts val="4413"/>
              </a:spcBef>
              <a:buFont typeface="Arial" panose="020B0604020202020204" pitchFamily="34" charset="0"/>
              <a:buChar char="•"/>
              <a:defRPr sz="123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6710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451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2323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012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9793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5742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354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1355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/>
              <a:t>Use Case - Risk Prediction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800" i="1" dirty="0"/>
              <a:t>We want to score the risk of drivers based on their age and max speed of their cars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36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 algn="ctr">
              <a:buNone/>
            </a:pPr>
            <a:r>
              <a:rPr lang="en-US" sz="6600" b="1" i="1" dirty="0"/>
              <a:t>Deep Neural Networks perform well</a:t>
            </a:r>
            <a:endParaRPr lang="en-US" sz="4800" b="1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None/>
            </a:pPr>
            <a:r>
              <a:rPr lang="en-US" sz="4800" i="1" dirty="0"/>
              <a:t>l1 regularization gives good accuracy (70%) without any overfitting, but also 130k parameters make this a block box</a:t>
            </a:r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800" i="1" dirty="0"/>
          </a:p>
        </p:txBody>
      </p:sp>
      <p:sp>
        <p:nvSpPr>
          <p:cNvPr id="34" name="Content Placeholder 4">
            <a:extLst>
              <a:ext uri="{FF2B5EF4-FFF2-40B4-BE49-F238E27FC236}">
                <a16:creationId xmlns:a16="http://schemas.microsoft.com/office/drawing/2014/main" id="{7991FE5C-72CD-4A35-AAD9-F18958007AE9}"/>
              </a:ext>
            </a:extLst>
          </p:cNvPr>
          <p:cNvSpPr txBox="1">
            <a:spLocks/>
          </p:cNvSpPr>
          <p:nvPr/>
        </p:nvSpPr>
        <p:spPr>
          <a:xfrm>
            <a:off x="15024749" y="6158204"/>
            <a:ext cx="13043252" cy="232885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008903" indent="-1008903" algn="l" defTabSz="4035613" rtl="0" eaLnBrk="1" latinLnBrk="0" hangingPunct="1">
              <a:lnSpc>
                <a:spcPct val="90000"/>
              </a:lnSpc>
              <a:spcBef>
                <a:spcPts val="4413"/>
              </a:spcBef>
              <a:buFont typeface="Arial" panose="020B0604020202020204" pitchFamily="34" charset="0"/>
              <a:buChar char="•"/>
              <a:defRPr sz="123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6710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451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2323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012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97936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5742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3549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1355" indent="-1008903" algn="l" defTabSz="4035613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/>
              <a:t>Decision Trees offer </a:t>
            </a:r>
            <a:r>
              <a:rPr lang="en-US" sz="7200" b="1" dirty="0" err="1"/>
              <a:t>explainability</a:t>
            </a:r>
            <a:endParaRPr lang="en-US" sz="2600" b="1" dirty="0"/>
          </a:p>
          <a:p>
            <a:pPr>
              <a:spcBef>
                <a:spcPts val="1000"/>
              </a:spcBef>
            </a:pPr>
            <a:endParaRPr lang="en-US" sz="4800" i="1" dirty="0"/>
          </a:p>
          <a:p>
            <a:pPr>
              <a:spcBef>
                <a:spcPts val="1000"/>
              </a:spcBef>
            </a:pPr>
            <a:r>
              <a:rPr lang="en-US" sz="4800" i="1" dirty="0"/>
              <a:t>the right to explanation is well established by the GDPR and United States' Credit score</a:t>
            </a:r>
          </a:p>
          <a:p>
            <a:pPr>
              <a:spcBef>
                <a:spcPts val="1000"/>
              </a:spcBef>
            </a:pPr>
            <a:r>
              <a:rPr lang="en-US" sz="4800" i="1" dirty="0"/>
              <a:t>shallow decision trees allow for at least a basic level understanding, </a:t>
            </a:r>
          </a:p>
          <a:p>
            <a:pPr>
              <a:spcBef>
                <a:spcPts val="1000"/>
              </a:spcBef>
            </a:pPr>
            <a:r>
              <a:rPr lang="en-US" sz="4800" i="1" dirty="0"/>
              <a:t>but tend to overfit even when regularized</a:t>
            </a:r>
          </a:p>
          <a:p>
            <a:pPr>
              <a:spcBef>
                <a:spcPts val="1000"/>
              </a:spcBef>
            </a:pPr>
            <a:r>
              <a:rPr lang="en-US" sz="4800" i="1" dirty="0"/>
              <a:t>can be used to generate readable code</a:t>
            </a:r>
          </a:p>
          <a:p>
            <a:pPr marL="0" indent="0">
              <a:spcBef>
                <a:spcPts val="1000"/>
              </a:spcBef>
              <a:buNone/>
            </a:pPr>
            <a:endParaRPr lang="en-US" sz="4800" i="1" dirty="0"/>
          </a:p>
          <a:p>
            <a:pPr>
              <a:spcBef>
                <a:spcPts val="1000"/>
              </a:spcBef>
            </a:pPr>
            <a:endParaRPr lang="en-US" sz="4800" i="1" dirty="0"/>
          </a:p>
          <a:p>
            <a:pPr>
              <a:spcBef>
                <a:spcPts val="1000"/>
              </a:spcBef>
            </a:pPr>
            <a:endParaRPr lang="en-US" sz="4800" i="1" dirty="0"/>
          </a:p>
          <a:p>
            <a:pPr marL="0" indent="0">
              <a:buNone/>
            </a:pPr>
            <a:endParaRPr lang="en-US" sz="3200" i="1" dirty="0"/>
          </a:p>
          <a:p>
            <a:endParaRPr lang="en-US" sz="4800" i="1" dirty="0"/>
          </a:p>
          <a:p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 algn="ctr">
              <a:buNone/>
            </a:pPr>
            <a:r>
              <a:rPr lang="en-US" sz="7200" b="1" dirty="0"/>
              <a:t>Best of both worlds – use DNN as a teacher for Student Decision Trees</a:t>
            </a:r>
            <a:endParaRPr lang="en-US" sz="7100" b="1" dirty="0"/>
          </a:p>
          <a:p>
            <a:pPr marL="914400" indent="-914400">
              <a:spcBef>
                <a:spcPts val="1000"/>
              </a:spcBef>
              <a:buFont typeface="+mj-lt"/>
              <a:buAutoNum type="arabicPeriod"/>
            </a:pPr>
            <a:endParaRPr lang="en-US" sz="4800" i="1" dirty="0"/>
          </a:p>
          <a:p>
            <a:pPr marL="914400" indent="-914400">
              <a:spcBef>
                <a:spcPts val="1000"/>
              </a:spcBef>
              <a:buFont typeface="+mj-lt"/>
              <a:buAutoNum type="arabicPeriod"/>
            </a:pPr>
            <a:r>
              <a:rPr lang="en-US" sz="4800" i="1" dirty="0"/>
              <a:t>high capacity deep neural network is trained and regularized like shown in left column</a:t>
            </a:r>
          </a:p>
          <a:p>
            <a:pPr marL="914400" indent="-914400">
              <a:spcBef>
                <a:spcPts val="1000"/>
              </a:spcBef>
              <a:buFont typeface="+mj-lt"/>
              <a:buAutoNum type="arabicPeriod"/>
            </a:pPr>
            <a:r>
              <a:rPr lang="en-US" sz="4800" i="1" dirty="0"/>
              <a:t>used to predict a dense set of data over complete range of domain</a:t>
            </a:r>
          </a:p>
          <a:p>
            <a:pPr marL="914400" indent="-914400">
              <a:spcBef>
                <a:spcPts val="1000"/>
              </a:spcBef>
              <a:buFont typeface="+mj-lt"/>
              <a:buAutoNum type="arabicPeriod"/>
            </a:pPr>
            <a:r>
              <a:rPr lang="en-US" sz="4800" i="1" dirty="0"/>
              <a:t>this data, not original data, is used to train decision tree</a:t>
            </a:r>
          </a:p>
          <a:p>
            <a:pPr marL="914400" indent="-914400">
              <a:spcBef>
                <a:spcPts val="1000"/>
              </a:spcBef>
              <a:buFont typeface="+mj-lt"/>
              <a:buAutoNum type="arabicPeriod"/>
            </a:pPr>
            <a:r>
              <a:rPr lang="en-US" sz="4800" i="1" dirty="0"/>
              <a:t>by restricting depth of student decision tree you can balance between accuracy and interpretability</a:t>
            </a:r>
          </a:p>
          <a:p>
            <a:pPr marL="914400" indent="-914400">
              <a:spcBef>
                <a:spcPts val="1000"/>
              </a:spcBef>
              <a:buFont typeface="+mj-lt"/>
              <a:buAutoNum type="arabicPeriod"/>
            </a:pPr>
            <a:r>
              <a:rPr lang="en-US" sz="4800" i="1" dirty="0"/>
              <a:t>In both cases no overfitting is expected</a:t>
            </a:r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None/>
            </a:pPr>
            <a:endParaRPr lang="en-US" sz="4800" i="1" dirty="0"/>
          </a:p>
          <a:p>
            <a:pPr marL="0" indent="0">
              <a:buFont typeface="Arial" panose="020B0604020202020204" pitchFamily="34" charset="0"/>
              <a:buNone/>
            </a:pPr>
            <a:endParaRPr lang="en-CH" sz="1400" i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500" i="1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310BCE9-C56C-4149-A8F7-BB4B9DA9FD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70758" y="7103847"/>
            <a:ext cx="11858902" cy="673115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60D5EE4-C602-44C8-B41A-3461661E3B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71353" y="15046702"/>
            <a:ext cx="11043743" cy="626846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CAD8A4B1-CEAE-4283-AF63-D0DA02DB1F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517315" y="20112165"/>
            <a:ext cx="12026347" cy="8854167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F23404-07DC-4C6D-B8BF-4FD7AB1138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42450" y="6545512"/>
            <a:ext cx="10522944" cy="597285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4D3DB6-12DA-460B-906C-22AE7DF982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144975" y="12132029"/>
            <a:ext cx="11914824" cy="676289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ED5A5F-9A9E-4803-8E60-1B52A69A49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200000">
            <a:off x="4396869" y="23040016"/>
            <a:ext cx="5765519" cy="730491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849D8D0-3A25-4F44-89A8-7A1504A7C4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516674" y="13453152"/>
            <a:ext cx="10522943" cy="597285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FA89B2-711F-4E11-835E-9D6CAABD0AF3}"/>
              </a:ext>
            </a:extLst>
          </p:cNvPr>
          <p:cNvCxnSpPr>
            <a:cxnSpLocks/>
          </p:cNvCxnSpPr>
          <p:nvPr/>
        </p:nvCxnSpPr>
        <p:spPr>
          <a:xfrm>
            <a:off x="14205396" y="5703376"/>
            <a:ext cx="22991" cy="2239929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21D47-5420-4A96-B196-6DB74CE64A67}"/>
              </a:ext>
            </a:extLst>
          </p:cNvPr>
          <p:cNvCxnSpPr>
            <a:cxnSpLocks/>
          </p:cNvCxnSpPr>
          <p:nvPr/>
        </p:nvCxnSpPr>
        <p:spPr>
          <a:xfrm>
            <a:off x="28614848" y="5567401"/>
            <a:ext cx="0" cy="22687669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916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240</Words>
  <Application>Microsoft Office PowerPoint</Application>
  <PresentationFormat>Custom</PresentationFormat>
  <Paragraphs>75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Scaling Down – Squaring Deep Neural Networks for interpretability and lightweight deployment Oliver Zeigermann,  http://scaledml.org/2020/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Zeigermann</dc:creator>
  <cp:lastModifiedBy>Oliver Zeigermann</cp:lastModifiedBy>
  <cp:revision>86</cp:revision>
  <dcterms:created xsi:type="dcterms:W3CDTF">2019-02-09T09:20:22Z</dcterms:created>
  <dcterms:modified xsi:type="dcterms:W3CDTF">2019-12-26T18:09:17Z</dcterms:modified>
</cp:coreProperties>
</file>

<file path=docProps/thumbnail.jpeg>
</file>